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8" r:id="rId4"/>
    <p:sldId id="263" r:id="rId5"/>
    <p:sldId id="262" r:id="rId6"/>
    <p:sldId id="265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Paris 2018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1525" y="4368800"/>
            <a:ext cx="3800475" cy="1443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Miguel Viedma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Group Legal VP / Digital and Business Innovation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Capgemini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77925"/>
            <a:ext cx="1080135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4 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domaines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importants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à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surveiller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: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Responsabilité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Protection et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confidentialité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Cybersécurité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Propriété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intellectuelle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Approche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contractuelle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pas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différente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que pour les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autres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projets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IT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Audit et </a:t>
            </a:r>
            <a:r>
              <a:rPr lang="en-US" sz="20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analyse</a:t>
            </a: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20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risque</a:t>
            </a:r>
            <a:endParaRPr lang="en-US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Lois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applicables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structure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contractuelle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(application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directe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entité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contractuante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),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positionnement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dans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la “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chaîne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” et au sein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l’écosystème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chefs de prejudices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potentiels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plaignants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potentiels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(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interractions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avec les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utilisateurs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finaux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), aspects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réglementaires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protection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assurance…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Protection </a:t>
            </a:r>
            <a:r>
              <a:rPr lang="en-US" sz="20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contractuelle</a:t>
            </a:r>
            <a:endParaRPr lang="en-US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Limitations et exclusions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responsabilité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force majeure,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personnelles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application des CGV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cascade,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garanties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(“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l’état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”, efforts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raisonnables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obligation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résultat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?),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procédure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recette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Plan </a:t>
            </a:r>
            <a:r>
              <a:rPr lang="en-US" sz="2000" b="1" dirty="0" err="1">
                <a:latin typeface="Gulim" panose="020B0600000101010101" pitchFamily="34" charset="-127"/>
                <a:ea typeface="Gulim" panose="020B0600000101010101" pitchFamily="34" charset="-127"/>
              </a:rPr>
              <a:t>d’atténuation</a:t>
            </a:r>
            <a:endParaRPr lang="en-US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juridique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intégré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dès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la phase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création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la solution,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gouvernance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et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mécanisme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contrôle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interne,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contrôle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lors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la creation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produit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et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l’usage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final,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suivi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l’évolution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la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réglementation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lvl="1" indent="0">
              <a:buNone/>
            </a:pP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Approche</a:t>
            </a:r>
            <a:r>
              <a:rPr lang="en-US" sz="2800" dirty="0"/>
              <a:t> </a:t>
            </a:r>
            <a:r>
              <a:rPr lang="en-US" sz="2800" dirty="0" err="1"/>
              <a:t>contractuelle</a:t>
            </a:r>
            <a:r>
              <a:rPr lang="en-US" sz="2800" dirty="0"/>
              <a:t> (II)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95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D7ADC-F6D4-444C-8FDA-AB949999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6921F-1EA6-463B-AF2F-6C55DBA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5A44C-109D-4185-873A-D6098993E4D7}"/>
              </a:ext>
            </a:extLst>
          </p:cNvPr>
          <p:cNvSpPr txBox="1"/>
          <p:nvPr/>
        </p:nvSpPr>
        <p:spPr>
          <a:xfrm>
            <a:off x="4648199" y="3059668"/>
            <a:ext cx="3247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MERCI BEAUCOUP</a:t>
            </a:r>
          </a:p>
        </p:txBody>
      </p:sp>
    </p:spTree>
    <p:extLst>
      <p:ext uri="{BB962C8B-B14F-4D97-AF65-F5344CB8AC3E}">
        <p14:creationId xmlns:p14="http://schemas.microsoft.com/office/powerpoint/2010/main" val="108832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La 4ème revolution 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industrielle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Intelligence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artificielle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Internet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objets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Approche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contractuelle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Défis juridiques de l’IA et de </a:t>
            </a:r>
            <a:r>
              <a:rPr lang="fr-FR" sz="2800" dirty="0" err="1"/>
              <a:t>l’IdO</a:t>
            </a:r>
            <a:r>
              <a:rPr lang="fr-FR" sz="2800" dirty="0"/>
              <a:t> (IoT)- Sommaire</a:t>
            </a:r>
          </a:p>
        </p:txBody>
      </p:sp>
    </p:spTree>
    <p:extLst>
      <p:ext uri="{BB962C8B-B14F-4D97-AF65-F5344CB8AC3E}">
        <p14:creationId xmlns:p14="http://schemas.microsoft.com/office/powerpoint/2010/main" val="40776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4</a:t>
            </a:r>
            <a:r>
              <a:rPr lang="fr-FR" baseline="30000" dirty="0"/>
              <a:t>ème</a:t>
            </a:r>
            <a:r>
              <a:rPr lang="fr-FR" dirty="0"/>
              <a:t> Révolution Industrielle (I)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F8CCF6-E480-41E9-9632-9C96465C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7" y="1635937"/>
            <a:ext cx="5801784" cy="4351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C02E16-6142-4E5F-8934-98C054EE4180}"/>
              </a:ext>
            </a:extLst>
          </p:cNvPr>
          <p:cNvSpPr txBox="1"/>
          <p:nvPr/>
        </p:nvSpPr>
        <p:spPr>
          <a:xfrm>
            <a:off x="359764" y="1606305"/>
            <a:ext cx="4831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</a:t>
            </a:r>
            <a:r>
              <a:rPr lang="en-GB" sz="1600" i="1" dirty="0"/>
              <a:t>Nous </a:t>
            </a:r>
            <a:r>
              <a:rPr lang="en-GB" sz="1600" i="1" dirty="0" err="1"/>
              <a:t>sommes</a:t>
            </a:r>
            <a:r>
              <a:rPr lang="en-GB" sz="1600" i="1" dirty="0"/>
              <a:t> à la </a:t>
            </a:r>
            <a:r>
              <a:rPr lang="en-GB" sz="1600" i="1" dirty="0" err="1"/>
              <a:t>veille</a:t>
            </a:r>
            <a:r>
              <a:rPr lang="en-GB" sz="1600" i="1" dirty="0"/>
              <a:t> </a:t>
            </a:r>
            <a:r>
              <a:rPr lang="en-GB" sz="1600" i="1" dirty="0" err="1"/>
              <a:t>d’une</a:t>
            </a:r>
            <a:r>
              <a:rPr lang="en-GB" sz="1600" i="1" dirty="0"/>
              <a:t> </a:t>
            </a:r>
            <a:r>
              <a:rPr lang="en-GB" sz="1600" i="1" dirty="0" err="1"/>
              <a:t>révolution</a:t>
            </a:r>
            <a:r>
              <a:rPr lang="en-GB" sz="1600" i="1" dirty="0"/>
              <a:t> </a:t>
            </a:r>
            <a:r>
              <a:rPr lang="en-GB" sz="1600" i="1" dirty="0" err="1"/>
              <a:t>technologique</a:t>
            </a:r>
            <a:r>
              <a:rPr lang="en-GB" sz="1600" i="1" dirty="0"/>
              <a:t> qui </a:t>
            </a:r>
            <a:r>
              <a:rPr lang="en-GB" sz="1600" i="1" dirty="0" err="1"/>
              <a:t>va</a:t>
            </a:r>
            <a:r>
              <a:rPr lang="en-GB" sz="1600" i="1" dirty="0"/>
              <a:t> </a:t>
            </a:r>
            <a:r>
              <a:rPr lang="en-GB" sz="1600" i="1" dirty="0" err="1"/>
              <a:t>fondamentalement</a:t>
            </a:r>
            <a:r>
              <a:rPr lang="en-GB" sz="1600" i="1" dirty="0"/>
              <a:t> changer la </a:t>
            </a:r>
            <a:r>
              <a:rPr lang="en-GB" sz="1600" i="1" dirty="0" err="1"/>
              <a:t>manière</a:t>
            </a:r>
            <a:r>
              <a:rPr lang="en-GB" sz="1600" i="1" dirty="0"/>
              <a:t> </a:t>
            </a:r>
            <a:r>
              <a:rPr lang="en-GB" sz="1600" i="1" dirty="0" err="1"/>
              <a:t>dont</a:t>
            </a:r>
            <a:r>
              <a:rPr lang="en-GB" sz="1600" i="1" dirty="0"/>
              <a:t> nous </a:t>
            </a:r>
            <a:r>
              <a:rPr lang="en-GB" sz="1600" i="1" dirty="0" err="1"/>
              <a:t>vivons</a:t>
            </a:r>
            <a:r>
              <a:rPr lang="en-GB" sz="1600" i="1" dirty="0"/>
              <a:t>, </a:t>
            </a:r>
            <a:r>
              <a:rPr lang="en-GB" sz="1600" i="1" dirty="0" err="1"/>
              <a:t>travaillons</a:t>
            </a:r>
            <a:r>
              <a:rPr lang="en-GB" sz="1600" i="1" dirty="0"/>
              <a:t>, et </a:t>
            </a:r>
            <a:r>
              <a:rPr lang="en-GB" sz="1600" dirty="0" err="1"/>
              <a:t>interagissons</a:t>
            </a:r>
            <a:r>
              <a:rPr lang="en-GB" sz="1600" dirty="0"/>
              <a:t> les </a:t>
            </a:r>
            <a:r>
              <a:rPr lang="en-GB" sz="1600" dirty="0" err="1"/>
              <a:t>uns</a:t>
            </a:r>
            <a:r>
              <a:rPr lang="en-GB" sz="1600" dirty="0"/>
              <a:t> avec les </a:t>
            </a:r>
            <a:r>
              <a:rPr lang="en-GB" sz="1600" dirty="0" err="1"/>
              <a:t>autres</a:t>
            </a:r>
            <a:r>
              <a:rPr lang="en-GB" sz="1600" dirty="0"/>
              <a:t>” (</a:t>
            </a:r>
            <a:r>
              <a:rPr lang="en-GB" sz="1600" dirty="0" err="1"/>
              <a:t>traduction</a:t>
            </a:r>
            <a:r>
              <a:rPr lang="en-GB" sz="1600" dirty="0"/>
              <a:t> </a:t>
            </a:r>
            <a:r>
              <a:rPr lang="en-GB" sz="1600" dirty="0" err="1"/>
              <a:t>libre</a:t>
            </a:r>
            <a:r>
              <a:rPr lang="en-GB" sz="1600" dirty="0"/>
              <a:t>)</a:t>
            </a:r>
          </a:p>
          <a:p>
            <a:endParaRPr lang="en-GB" sz="1600" dirty="0"/>
          </a:p>
          <a:p>
            <a:r>
              <a:rPr lang="en-GB" sz="1400" dirty="0"/>
              <a:t>Klaus Schwab</a:t>
            </a:r>
            <a:endParaRPr lang="es-ES" sz="1400" dirty="0"/>
          </a:p>
          <a:p>
            <a:r>
              <a:rPr lang="en-GB" sz="1400" dirty="0" err="1"/>
              <a:t>Fondateur</a:t>
            </a:r>
            <a:r>
              <a:rPr lang="en-GB" sz="1400" dirty="0"/>
              <a:t> et president </a:t>
            </a:r>
            <a:r>
              <a:rPr lang="en-GB" sz="1400" dirty="0" err="1"/>
              <a:t>exécutif</a:t>
            </a:r>
            <a:r>
              <a:rPr lang="en-GB" sz="1400" dirty="0"/>
              <a:t>, World Economic Forum</a:t>
            </a:r>
            <a:endParaRPr lang="es-ES" sz="14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Graphic 11" descr="Factory">
            <a:extLst>
              <a:ext uri="{FF2B5EF4-FFF2-40B4-BE49-F238E27FC236}">
                <a16:creationId xmlns:a16="http://schemas.microsoft.com/office/drawing/2014/main" id="{6BDB29E3-E72B-412E-A202-F6323BABE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24" y="3522689"/>
            <a:ext cx="577834" cy="577834"/>
          </a:xfrm>
          <a:prstGeom prst="rect">
            <a:avLst/>
          </a:prstGeom>
        </p:spPr>
      </p:pic>
      <p:pic>
        <p:nvPicPr>
          <p:cNvPr id="14" name="Graphic 13" descr="Wi-Fi">
            <a:extLst>
              <a:ext uri="{FF2B5EF4-FFF2-40B4-BE49-F238E27FC236}">
                <a16:creationId xmlns:a16="http://schemas.microsoft.com/office/drawing/2014/main" id="{B9149C45-7349-4B07-B0EC-4371B66B6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758" y="5603838"/>
            <a:ext cx="478753" cy="478753"/>
          </a:xfrm>
          <a:prstGeom prst="rect">
            <a:avLst/>
          </a:prstGeom>
        </p:spPr>
      </p:pic>
      <p:pic>
        <p:nvPicPr>
          <p:cNvPr id="16" name="Graphic 15" descr="Laptop">
            <a:extLst>
              <a:ext uri="{FF2B5EF4-FFF2-40B4-BE49-F238E27FC236}">
                <a16:creationId xmlns:a16="http://schemas.microsoft.com/office/drawing/2014/main" id="{15C423E1-460B-4595-A287-2A9C13B1D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940" y="4976365"/>
            <a:ext cx="601971" cy="601971"/>
          </a:xfrm>
          <a:prstGeom prst="rect">
            <a:avLst/>
          </a:prstGeom>
        </p:spPr>
      </p:pic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804B5804-8C3E-489C-AE21-EB4C57338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2208" y="5790567"/>
            <a:ext cx="478753" cy="478753"/>
          </a:xfrm>
          <a:prstGeom prst="rect">
            <a:avLst/>
          </a:prstGeom>
        </p:spPr>
      </p:pic>
      <p:pic>
        <p:nvPicPr>
          <p:cNvPr id="20" name="Graphic 19" descr="Lightbulb">
            <a:extLst>
              <a:ext uri="{FF2B5EF4-FFF2-40B4-BE49-F238E27FC236}">
                <a16:creationId xmlns:a16="http://schemas.microsoft.com/office/drawing/2014/main" id="{1E6E3DE0-241D-41DC-977E-581DCBD6E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1106" y="4251372"/>
            <a:ext cx="601970" cy="6019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33286D7-71E8-4F96-A049-FAF62DF6B475}"/>
              </a:ext>
            </a:extLst>
          </p:cNvPr>
          <p:cNvSpPr/>
          <p:nvPr/>
        </p:nvSpPr>
        <p:spPr>
          <a:xfrm>
            <a:off x="1663258" y="3626940"/>
            <a:ext cx="2042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Machine à </a:t>
            </a:r>
            <a:r>
              <a:rPr lang="es-ES" dirty="0" err="1"/>
              <a:t>vapeur</a:t>
            </a:r>
            <a:endParaRPr lang="es-E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01AEFB-4BEE-4E60-B1FD-6998DB086D62}"/>
              </a:ext>
            </a:extLst>
          </p:cNvPr>
          <p:cNvSpPr/>
          <p:nvPr/>
        </p:nvSpPr>
        <p:spPr>
          <a:xfrm>
            <a:off x="1716739" y="4337711"/>
            <a:ext cx="11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Electricité</a:t>
            </a:r>
            <a:endParaRPr lang="es-E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8FF047-054D-450B-A0EE-1A04C85A27D3}"/>
              </a:ext>
            </a:extLst>
          </p:cNvPr>
          <p:cNvSpPr/>
          <p:nvPr/>
        </p:nvSpPr>
        <p:spPr>
          <a:xfrm>
            <a:off x="1677473" y="5084781"/>
            <a:ext cx="295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Technologies de </a:t>
            </a:r>
            <a:r>
              <a:rPr lang="es-ES" dirty="0" err="1"/>
              <a:t>l’information</a:t>
            </a:r>
            <a:endParaRPr lang="es-E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E4E8DC-86CB-47DA-B039-52F0F419D43F}"/>
              </a:ext>
            </a:extLst>
          </p:cNvPr>
          <p:cNvSpPr/>
          <p:nvPr/>
        </p:nvSpPr>
        <p:spPr>
          <a:xfrm>
            <a:off x="2042756" y="5751359"/>
            <a:ext cx="245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Système</a:t>
            </a:r>
            <a:r>
              <a:rPr lang="es-ES" dirty="0"/>
              <a:t> </a:t>
            </a:r>
            <a:r>
              <a:rPr lang="es-ES" dirty="0" err="1"/>
              <a:t>cyber-physique</a:t>
            </a:r>
            <a:endParaRPr lang="es-ES" dirty="0"/>
          </a:p>
        </p:txBody>
      </p:sp>
      <p:pic>
        <p:nvPicPr>
          <p:cNvPr id="29" name="Graphic 28" descr="Head with Gears">
            <a:extLst>
              <a:ext uri="{FF2B5EF4-FFF2-40B4-BE49-F238E27FC236}">
                <a16:creationId xmlns:a16="http://schemas.microsoft.com/office/drawing/2014/main" id="{1A8AAFB9-542A-4ABF-90A3-F2233A255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2611" y="5772853"/>
            <a:ext cx="545397" cy="54539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95E8BF-93C0-4E70-9AC7-33D002B553E9}"/>
              </a:ext>
            </a:extLst>
          </p:cNvPr>
          <p:cNvSpPr/>
          <p:nvPr/>
        </p:nvSpPr>
        <p:spPr>
          <a:xfrm>
            <a:off x="5731532" y="3008414"/>
            <a:ext cx="199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Connected vehicles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AB4FF7-A5A0-43EB-BFE6-D4D6EC01923D}"/>
              </a:ext>
            </a:extLst>
          </p:cNvPr>
          <p:cNvSpPr/>
          <p:nvPr/>
        </p:nvSpPr>
        <p:spPr>
          <a:xfrm>
            <a:off x="5731532" y="3853935"/>
            <a:ext cx="12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3D printing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209779-4550-4776-94BE-A505D7B4B52D}"/>
              </a:ext>
            </a:extLst>
          </p:cNvPr>
          <p:cNvSpPr/>
          <p:nvPr/>
        </p:nvSpPr>
        <p:spPr>
          <a:xfrm>
            <a:off x="9465159" y="3680831"/>
            <a:ext cx="183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Wearable devices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A74CC-EB81-425F-8D92-9AA67144019F}"/>
              </a:ext>
            </a:extLst>
          </p:cNvPr>
          <p:cNvSpPr/>
          <p:nvPr/>
        </p:nvSpPr>
        <p:spPr>
          <a:xfrm>
            <a:off x="9456086" y="2696166"/>
            <a:ext cx="185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Internet of Things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D2150-A03E-44EF-8E88-EAB64013A2F8}"/>
              </a:ext>
            </a:extLst>
          </p:cNvPr>
          <p:cNvSpPr/>
          <p:nvPr/>
        </p:nvSpPr>
        <p:spPr>
          <a:xfrm>
            <a:off x="5953417" y="2121761"/>
            <a:ext cx="210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BAD40-7A28-4F3D-B938-29DB623C53F8}"/>
              </a:ext>
            </a:extLst>
          </p:cNvPr>
          <p:cNvSpPr/>
          <p:nvPr/>
        </p:nvSpPr>
        <p:spPr>
          <a:xfrm>
            <a:off x="7270351" y="2675313"/>
            <a:ext cx="215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Algorithmic collusion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43B91F-C6B8-4299-AF35-46E7B1EEC425}"/>
              </a:ext>
            </a:extLst>
          </p:cNvPr>
          <p:cNvSpPr/>
          <p:nvPr/>
        </p:nvSpPr>
        <p:spPr>
          <a:xfrm>
            <a:off x="7211392" y="4229066"/>
            <a:ext cx="196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Augmented Reality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EF6A1-D8C3-44CA-A9DD-B8064ACEF8C1}"/>
              </a:ext>
            </a:extLst>
          </p:cNvPr>
          <p:cNvSpPr/>
          <p:nvPr/>
        </p:nvSpPr>
        <p:spPr>
          <a:xfrm>
            <a:off x="6236011" y="4641349"/>
            <a:ext cx="9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Big Data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E1BD8C-5F49-4808-B566-448042F55BBC}"/>
              </a:ext>
            </a:extLst>
          </p:cNvPr>
          <p:cNvSpPr/>
          <p:nvPr/>
        </p:nvSpPr>
        <p:spPr>
          <a:xfrm>
            <a:off x="8574730" y="5034828"/>
            <a:ext cx="216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Quantum Computing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DAA57-CF84-4783-A959-8D16D0A95E47}"/>
              </a:ext>
            </a:extLst>
          </p:cNvPr>
          <p:cNvSpPr/>
          <p:nvPr/>
        </p:nvSpPr>
        <p:spPr>
          <a:xfrm>
            <a:off x="9632195" y="4415833"/>
            <a:ext cx="11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Blockchain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7FC35-4674-407B-89A6-2AB7EECFD16D}"/>
              </a:ext>
            </a:extLst>
          </p:cNvPr>
          <p:cNvSpPr/>
          <p:nvPr/>
        </p:nvSpPr>
        <p:spPr>
          <a:xfrm>
            <a:off x="6105441" y="5444418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ubiquitous computing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CE646-3AC5-4B74-B756-F9220AFDA1D0}"/>
              </a:ext>
            </a:extLst>
          </p:cNvPr>
          <p:cNvSpPr/>
          <p:nvPr/>
        </p:nvSpPr>
        <p:spPr>
          <a:xfrm>
            <a:off x="8823685" y="3233488"/>
            <a:ext cx="107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Robotics</a:t>
            </a:r>
            <a:r>
              <a:rPr lang="es-ES" dirty="0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37A49-0BDE-4617-BE47-F77A6CF44E4F}"/>
              </a:ext>
            </a:extLst>
          </p:cNvPr>
          <p:cNvSpPr/>
          <p:nvPr/>
        </p:nvSpPr>
        <p:spPr>
          <a:xfrm>
            <a:off x="9177956" y="210566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B1ECD2-7C4A-4B61-938C-3B18FA909F9C}"/>
              </a:ext>
            </a:extLst>
          </p:cNvPr>
          <p:cNvSpPr/>
          <p:nvPr/>
        </p:nvSpPr>
        <p:spPr>
          <a:xfrm>
            <a:off x="6705878" y="5034828"/>
            <a:ext cx="168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Smart Contracts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756190-730C-49C1-8113-E32D1DC8A859}"/>
              </a:ext>
            </a:extLst>
          </p:cNvPr>
          <p:cNvSpPr/>
          <p:nvPr/>
        </p:nvSpPr>
        <p:spPr>
          <a:xfrm>
            <a:off x="8649248" y="388204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91565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Les 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dépenses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mondiales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dans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l’IdO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devraient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atteindre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1.300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milliars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$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d’ici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2020 (IDC)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dépenses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sécurité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IdO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devraient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atteindre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2.400 milliards $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2020 (Gartner)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4 milliards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personnes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connectées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d’ici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2020 (IDC)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Plus de 26 milliards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d’appareils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connectés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d’ici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2020 (IDC) 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50.000 milliards de GB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l’année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dernière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70% des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consommateurs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utilisent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à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présent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médias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comme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internet, le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téléphone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mobile et les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réseaux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sociaux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dans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leurs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parcours</a:t>
            </a:r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GB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d’achat</a:t>
            </a:r>
            <a:endParaRPr lang="en-GB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D’ici 2020 50% de toutes les recherches sur internet seront des recherches vocales (</a:t>
            </a:r>
            <a:r>
              <a:rPr lang="fr-FR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Wix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lang="es-E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revenus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mondiaux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provenant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l’IA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pour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l’usage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entreprises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devraient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passer de 1,62 milliards $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2018 à 31,2 milliards $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2025 (Forbes)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La 4</a:t>
            </a:r>
            <a:r>
              <a:rPr lang="fr-FR" sz="2800" baseline="30000" dirty="0"/>
              <a:t>ème</a:t>
            </a:r>
            <a:r>
              <a:rPr lang="fr-FR" sz="2800" dirty="0"/>
              <a:t> Révolution Industrielle (II)- Quelques chiffres</a:t>
            </a:r>
          </a:p>
        </p:txBody>
      </p:sp>
    </p:spTree>
    <p:extLst>
      <p:ext uri="{BB962C8B-B14F-4D97-AF65-F5344CB8AC3E}">
        <p14:creationId xmlns:p14="http://schemas.microsoft.com/office/powerpoint/2010/main" val="423849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“La science et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l’ingénierie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créent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machines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intelligentes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, surtout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programmes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d’ordinateur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intelligents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” (John McCarthy)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Pas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nouveau –Deep blue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d’IBM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1996.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purement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“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réactionnel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” à “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conscient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”.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Evolution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propulsée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par la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combinaison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,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capacités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calcul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et par la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connectivité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et la convergence de 4 technologies qui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s’améliorent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: </a:t>
            </a:r>
          </a:p>
          <a:p>
            <a:pPr marL="0" indent="0">
              <a:buNone/>
            </a:pP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Traitements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par la machine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Apprentissage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par la machine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Perception par la machine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Contrôle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par la machine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Intelligence </a:t>
            </a:r>
            <a:r>
              <a:rPr lang="en-US" sz="2800" dirty="0" err="1"/>
              <a:t>artificielle</a:t>
            </a:r>
            <a:r>
              <a:rPr lang="en-US" sz="2800" dirty="0"/>
              <a:t> (IA)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83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construction - </a:t>
            </a:r>
          </a:p>
          <a:p>
            <a:pPr algn="just"/>
            <a:r>
              <a:rPr lang="fr-FR" sz="2000" dirty="0">
                <a:latin typeface="Gulim" panose="020B0600000101010101" pitchFamily="34" charset="-127"/>
                <a:ea typeface="Gulim" panose="020B0600000101010101" pitchFamily="34" charset="-127"/>
              </a:rPr>
              <a:t> Résolution du Parlement européen du 16 février 2017 contenant des recommandations à la Commission concernant des règles de droit civil sur la robotique (2015/2103(INL))	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Agence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régulation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Personnalité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juridique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électronique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Responsabilité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Fonds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d’indemnisation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Code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d’éthique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“by Design”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Propriété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intellectuelle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Fiscalité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et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sociale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Domaines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qui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pourraient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être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impactés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par les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textes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actuels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(par ex. directive sur la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responsabilité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du fait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produits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ou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RGPD)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IA- Cadre </a:t>
            </a:r>
            <a:r>
              <a:rPr lang="en-US" sz="2800" dirty="0" err="1"/>
              <a:t>juridique</a:t>
            </a:r>
            <a:r>
              <a:rPr lang="en-US" sz="2800" dirty="0"/>
              <a:t> de </a:t>
            </a:r>
            <a:r>
              <a:rPr lang="en-US" sz="2800" dirty="0" err="1"/>
              <a:t>référence</a:t>
            </a:r>
            <a:endParaRPr lang="fr-FR" sz="2800" dirty="0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EBF0A7AC-1EE4-490A-89E2-E3524B7D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399" y="1646238"/>
            <a:ext cx="606035" cy="606035"/>
          </a:xfrm>
          <a:prstGeom prst="rect">
            <a:avLst/>
          </a:prstGeom>
        </p:spPr>
      </p:pic>
      <p:pic>
        <p:nvPicPr>
          <p:cNvPr id="1025" name="Picture 1" descr="arrow_title_doc">
            <a:extLst>
              <a:ext uri="{FF2B5EF4-FFF2-40B4-BE49-F238E27FC236}">
                <a16:creationId xmlns:a16="http://schemas.microsoft.com/office/drawing/2014/main" id="{14A1AE43-C2C4-4143-9E81-8CEBD795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5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Idée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connecter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tous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les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appareils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à internet (et/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ou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entre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eux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) et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leur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capacité à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envoyer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et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recevoir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via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internet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Pas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si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nouveau –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Système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gestion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du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trafic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aérien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l’un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premiers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IdO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qui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remonte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à 1974</a:t>
            </a: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Consommateurs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et Internet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objets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Maisons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intelligentes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automatisées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(par ex. thermostats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connectés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),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Santé (par ex.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traqueurs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d’activité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portables et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appareils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fitness),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Divertissement (e.g. smart TV et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casques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réalité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virtuelle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), 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Appareils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électroménagers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Véhicules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connectés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etc</a:t>
            </a: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Industrie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et internet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objets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Gestion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déchets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Eclairage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intelligent, 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Outils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fabrication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connectés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Logistique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etc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Internet des </a:t>
            </a:r>
            <a:r>
              <a:rPr lang="en-US" sz="2800" dirty="0" err="1"/>
              <a:t>objets</a:t>
            </a:r>
            <a:r>
              <a:rPr lang="en-US" sz="2800" dirty="0"/>
              <a:t> (</a:t>
            </a:r>
            <a:r>
              <a:rPr lang="en-US" sz="2800" dirty="0" err="1"/>
              <a:t>IdO</a:t>
            </a:r>
            <a:r>
              <a:rPr lang="en-US" sz="2800" dirty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34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Il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manque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un corpus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règles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unifiées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Diversité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éléments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impactés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par le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développement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l’IoD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Interconnectivité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Standardisation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Usage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platformes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Protection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Cybersecurité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Propriété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intellectuelle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Quelques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des initiatives et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législations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pertinentes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dans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le cadre de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l’UE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: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Programme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travail Horizon 2020 –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Programmes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pilotes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d’application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à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grande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échelle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l’IdO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Commission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européenne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2016-2017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La directive sur la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sécurité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réseaux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et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systèmes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d’information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2016</a:t>
            </a: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Stratégie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du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marché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unique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numérique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, 2015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RGPD</a:t>
            </a:r>
          </a:p>
          <a:p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IdO</a:t>
            </a:r>
            <a:r>
              <a:rPr lang="en-US" sz="2800" dirty="0"/>
              <a:t> – Cadre </a:t>
            </a:r>
            <a:r>
              <a:rPr lang="en-US" sz="2800" dirty="0" err="1"/>
              <a:t>juridique</a:t>
            </a:r>
            <a:r>
              <a:rPr lang="en-US" sz="2800" dirty="0"/>
              <a:t> de </a:t>
            </a:r>
            <a:r>
              <a:rPr lang="en-US" sz="2800" dirty="0" err="1"/>
              <a:t>référence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315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Pour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l’instant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…pas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personne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juridique</a:t>
            </a: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Mais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plutôt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combinaison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de :</a:t>
            </a:r>
          </a:p>
          <a:p>
            <a:pPr marL="457200" lvl="1" indent="0">
              <a:buNone/>
            </a:pPr>
            <a:endParaRPr lang="en-US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Données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+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matériel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+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logiciel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lvl="1" indent="0">
              <a:buNone/>
            </a:pP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Complexité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due au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nombre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d’acteurs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impliqués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: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Fabricant du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matériel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/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appareil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Développeur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du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logiciel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/application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Fabricant des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pièces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Fournisseur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de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plateforme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Fournisseur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d’accès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Régulateur</a:t>
            </a: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 err="1">
                <a:latin typeface="Gulim" panose="020B0600000101010101" pitchFamily="34" charset="-127"/>
                <a:ea typeface="Gulim" panose="020B0600000101010101" pitchFamily="34" charset="-127"/>
              </a:rPr>
              <a:t>Utilisateur</a:t>
            </a:r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 final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Tiers</a:t>
            </a: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Approche</a:t>
            </a:r>
            <a:r>
              <a:rPr lang="en-US" sz="2800" dirty="0"/>
              <a:t> </a:t>
            </a:r>
            <a:r>
              <a:rPr lang="en-US" sz="2800" dirty="0" err="1"/>
              <a:t>contractuelle</a:t>
            </a:r>
            <a:r>
              <a:rPr lang="en-US" sz="2800" dirty="0"/>
              <a:t> (I)</a:t>
            </a:r>
            <a:endParaRPr lang="fr-FR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9B953-061B-4C90-A5C1-1F743C29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407318"/>
            <a:ext cx="40576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67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829</Words>
  <Application>Microsoft Office PowerPoint</Application>
  <PresentationFormat>Grand écran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Gulim</vt:lpstr>
      <vt:lpstr>Arial</vt:lpstr>
      <vt:lpstr>Calibri</vt:lpstr>
      <vt:lpstr>Thème Office</vt:lpstr>
      <vt:lpstr>Présentation PowerPoint</vt:lpstr>
      <vt:lpstr>Défis juridiques de l’IA et de l’IdO (IoT)- Sommaire</vt:lpstr>
      <vt:lpstr>La 4ème Révolution Industrielle (I)</vt:lpstr>
      <vt:lpstr>La 4ème Révolution Industrielle (II)- Quelques chiffres</vt:lpstr>
      <vt:lpstr>Intelligence artificielle (IA)</vt:lpstr>
      <vt:lpstr>IA- Cadre juridique de référence</vt:lpstr>
      <vt:lpstr>Internet des objets (IdO)</vt:lpstr>
      <vt:lpstr>IdO – Cadre juridique de référence</vt:lpstr>
      <vt:lpstr>Approche contractuelle (I)</vt:lpstr>
      <vt:lpstr>Approche contractuelle (II)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50</cp:revision>
  <dcterms:created xsi:type="dcterms:W3CDTF">2018-04-20T10:45:39Z</dcterms:created>
  <dcterms:modified xsi:type="dcterms:W3CDTF">2018-06-04T09:50:43Z</dcterms:modified>
</cp:coreProperties>
</file>